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6" d="100"/>
          <a:sy n="96" d="100"/>
        </p:scale>
        <p:origin x="9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14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02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24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48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26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30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5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47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31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5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A7F43-E52C-41D2-9D78-3886A3B31E9D}" type="datetimeFigureOut">
              <a:rPr lang="it-IT" smtClean="0"/>
              <a:t>15/06/2018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0DD9-ED68-41E4-B701-F7D2666BC1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0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6841" y="250004"/>
            <a:ext cx="9375228" cy="1179403"/>
          </a:xfrm>
        </p:spPr>
        <p:txBody>
          <a:bodyPr>
            <a:normAutofit/>
          </a:bodyPr>
          <a:lstStyle/>
          <a:p>
            <a:r>
              <a:rPr lang="it-IT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ORIGINE </a:t>
            </a:r>
            <a:r>
              <a:rPr lang="it-IT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DELLA EKKLESIA</a:t>
            </a:r>
            <a:endParaRPr lang="it-IT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801" y="1975946"/>
            <a:ext cx="6664395" cy="438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63600" y="352206"/>
            <a:ext cx="3714059" cy="449702"/>
          </a:xfrm>
        </p:spPr>
        <p:txBody>
          <a:bodyPr>
            <a:normAutofit fontScale="90000"/>
          </a:bodyPr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Nascita della CHIESA</a:t>
            </a:r>
            <a:endParaRPr lang="it-IT" sz="2400" b="1" i="1" u="sng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566618" y="770285"/>
            <a:ext cx="1325418" cy="639144"/>
          </a:xfrm>
          <a:prstGeom prst="rect">
            <a:avLst/>
          </a:prstGeom>
          <a:noFill/>
        </p:spPr>
        <p:txBody>
          <a:bodyPr wrap="none" lIns="63305" tIns="31652" rIns="63305" bIns="31652">
            <a:spAutoFit/>
          </a:bodyPr>
          <a:lstStyle/>
          <a:p>
            <a:pPr algn="ctr"/>
            <a:r>
              <a:rPr lang="it-IT" sz="3738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GESU’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5220629" y="1405807"/>
            <a:ext cx="0" cy="5206866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312357" y="867198"/>
            <a:ext cx="28171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/>
              <a:t>ATTI </a:t>
            </a:r>
            <a:r>
              <a:rPr lang="it-IT" sz="1600" b="1" dirty="0" smtClean="0"/>
              <a:t>1:15</a:t>
            </a:r>
            <a:r>
              <a:rPr lang="it-IT" sz="1600" b="1" dirty="0"/>
              <a:t> In quei giorni, Pietro, alzatosi in mezzo ai fratelli (il numero delle persone riunite era di circa centoventi</a:t>
            </a:r>
            <a:r>
              <a:rPr lang="it-IT" sz="1600" dirty="0" smtClean="0"/>
              <a:t>)</a:t>
            </a:r>
            <a:endParaRPr lang="it-IT" sz="1600" b="1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2658033" y="1640756"/>
            <a:ext cx="1722413" cy="449702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dirty="0">
                <a:solidFill>
                  <a:srgbClr val="C00000"/>
                </a:solidFill>
                <a:latin typeface="Arial Black" panose="020B0A04020102020204" pitchFamily="34" charset="0"/>
              </a:rPr>
              <a:t>CHIESA DI </a:t>
            </a:r>
            <a:r>
              <a:rPr lang="it-IT" sz="1385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GERUSALEMME</a:t>
            </a: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401604" y="1741016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33 d.C.</a:t>
            </a: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5229327" y="2961548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34 </a:t>
            </a:r>
            <a:r>
              <a:rPr lang="it-IT" sz="1385" b="1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d.C</a:t>
            </a:r>
            <a:endParaRPr lang="it-IT" sz="1385" b="1" u="sng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12357" y="3320935"/>
            <a:ext cx="4460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Atti 7:58</a:t>
            </a:r>
            <a:r>
              <a:rPr lang="it-IT" sz="1600" b="1" dirty="0"/>
              <a:t> I testimoni deposero i loro mantelli ai piedi di un giovane, chiamato </a:t>
            </a:r>
            <a:r>
              <a:rPr lang="it-IT" sz="1600" b="1" dirty="0">
                <a:solidFill>
                  <a:srgbClr val="C00000"/>
                </a:solidFill>
              </a:rPr>
              <a:t>Saulo</a:t>
            </a:r>
            <a:r>
              <a:rPr lang="it-IT" sz="1600" b="1" dirty="0"/>
              <a:t>. </a:t>
            </a:r>
            <a:endParaRPr lang="it-IT" sz="1600" b="1" dirty="0" smtClean="0"/>
          </a:p>
          <a:p>
            <a:r>
              <a:rPr lang="it-IT" sz="1600" b="1" dirty="0" smtClean="0"/>
              <a:t>59</a:t>
            </a:r>
            <a:r>
              <a:rPr lang="it-IT" sz="1600" b="1" dirty="0"/>
              <a:t> E lapidarono Stefano che invocava Gesù</a:t>
            </a:r>
          </a:p>
        </p:txBody>
      </p:sp>
      <p:sp>
        <p:nvSpPr>
          <p:cNvPr id="21" name="Titolo 1"/>
          <p:cNvSpPr txBox="1">
            <a:spLocks/>
          </p:cNvSpPr>
          <p:nvPr/>
        </p:nvSpPr>
        <p:spPr>
          <a:xfrm>
            <a:off x="2364954" y="2772741"/>
            <a:ext cx="2026191" cy="449702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Martirio di Stefano</a:t>
            </a:r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182315" y="4528021"/>
            <a:ext cx="1196183" cy="389289"/>
          </a:xfrm>
          <a:prstGeom prst="rect">
            <a:avLst/>
          </a:prstGeom>
        </p:spPr>
        <p:txBody>
          <a:bodyPr vert="horz" lIns="63305" tIns="31652" rIns="63305" bIns="31652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35 - 37 </a:t>
            </a:r>
            <a:r>
              <a:rPr lang="it-IT" sz="1400" b="1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d.C</a:t>
            </a:r>
            <a:endParaRPr lang="it-IT" sz="1400" b="1" u="sng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5229329" y="4881964"/>
            <a:ext cx="43830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Atti 9:3</a:t>
            </a:r>
            <a:r>
              <a:rPr lang="it-IT" sz="1600" b="1" dirty="0"/>
              <a:t> E durante il viaggio, mentre si avvicinava a Damasco, avvenne che, d'improvviso, sfolgorò intorno a lui una luce dal cielo 4 e, caduto in terra, udì una voce che gli diceva: «Saulo, Saulo, perché mi perseguiti?»</a:t>
            </a:r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4410302" y="2940764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34 </a:t>
            </a:r>
            <a:r>
              <a:rPr lang="it-IT" sz="1385" b="1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d.C</a:t>
            </a:r>
            <a:endParaRPr lang="it-IT" sz="1385" b="1" u="sng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5239786" y="3193761"/>
            <a:ext cx="46748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Atti 8:1</a:t>
            </a:r>
            <a:r>
              <a:rPr lang="it-IT" sz="1600" b="1" dirty="0"/>
              <a:t> E Saulo approvava la sua uccisione.</a:t>
            </a:r>
            <a:br>
              <a:rPr lang="it-IT" sz="1600" b="1" dirty="0"/>
            </a:br>
            <a:r>
              <a:rPr lang="it-IT" sz="1600" b="1" dirty="0"/>
              <a:t>Vi fu in quel tempo una grande persecuzione contro la chiesa che era in Gerusalemme</a:t>
            </a:r>
          </a:p>
        </p:txBody>
      </p:sp>
      <p:sp>
        <p:nvSpPr>
          <p:cNvPr id="28" name="Titolo 1"/>
          <p:cNvSpPr txBox="1">
            <a:spLocks/>
          </p:cNvSpPr>
          <p:nvPr/>
        </p:nvSpPr>
        <p:spPr>
          <a:xfrm>
            <a:off x="5950933" y="2783944"/>
            <a:ext cx="2791623" cy="449702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Persecuzione della Chiesa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5100690" y="1414418"/>
            <a:ext cx="4953000" cy="8356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340" marR="180340" algn="just">
              <a:lnSpc>
                <a:spcPct val="115000"/>
              </a:lnSpc>
              <a:spcAft>
                <a:spcPts val="0"/>
              </a:spcAft>
            </a:pPr>
            <a:r>
              <a:rPr lang="it-IT" sz="1400" b="1" i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 1:15 NASCITA DELLA CHIESA</a:t>
            </a:r>
          </a:p>
          <a:p>
            <a:pPr marL="180340" marR="180340" algn="just">
              <a:lnSpc>
                <a:spcPct val="115000"/>
              </a:lnSpc>
              <a:spcAft>
                <a:spcPts val="0"/>
              </a:spcAft>
            </a:pPr>
            <a:r>
              <a:rPr lang="it-IT" sz="1400" b="1" i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 2:1   POTENZIAMENTO DELLA CHIESA  </a:t>
            </a:r>
          </a:p>
          <a:p>
            <a:pPr marL="180340" marR="180340" algn="just">
              <a:lnSpc>
                <a:spcPct val="115000"/>
              </a:lnSpc>
              <a:spcAft>
                <a:spcPts val="0"/>
              </a:spcAft>
            </a:pPr>
            <a:r>
              <a:rPr lang="it-IT" sz="1400" b="1" i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 2:37 EVANGELIZZAZIONE DELLA CHIESA</a:t>
            </a:r>
            <a:endParaRPr lang="it-IT" sz="1400" b="1" i="1" dirty="0">
              <a:solidFill>
                <a:schemeClr val="accent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4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4131" y="345688"/>
            <a:ext cx="2887352" cy="475207"/>
          </a:xfrm>
        </p:spPr>
        <p:txBody>
          <a:bodyPr>
            <a:noAutofit/>
          </a:bodyPr>
          <a:lstStyle/>
          <a:p>
            <a:pPr algn="ctr"/>
            <a:r>
              <a:rPr lang="it-IT" sz="2000" b="1" dirty="0" smtClean="0"/>
              <a:t>CHIESA DI GERUSALEMME</a:t>
            </a:r>
            <a:br>
              <a:rPr lang="it-IT" sz="2000" b="1" dirty="0" smtClean="0"/>
            </a:br>
            <a:r>
              <a:rPr lang="it-IT" sz="2000" b="1" dirty="0" smtClean="0"/>
              <a:t>GIUDAICA</a:t>
            </a:r>
            <a:endParaRPr lang="it-IT" sz="2000" b="1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2087574" y="1075620"/>
            <a:ext cx="53050" cy="4777632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/>
          <p:cNvSpPr txBox="1">
            <a:spLocks/>
          </p:cNvSpPr>
          <p:nvPr/>
        </p:nvSpPr>
        <p:spPr>
          <a:xfrm>
            <a:off x="5665991" y="344207"/>
            <a:ext cx="2363244" cy="475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/>
              <a:t>CHIESA PAOLINA</a:t>
            </a:r>
            <a:br>
              <a:rPr lang="it-IT" sz="2000" b="1" dirty="0" smtClean="0"/>
            </a:br>
            <a:r>
              <a:rPr lang="it-IT" sz="2000" b="1" dirty="0" smtClean="0"/>
              <a:t>DEI GENTILI</a:t>
            </a:r>
            <a:endParaRPr lang="it-IT" sz="2000" b="1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6832493" y="1619796"/>
            <a:ext cx="28160" cy="4192653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 txBox="1">
            <a:spLocks/>
          </p:cNvSpPr>
          <p:nvPr/>
        </p:nvSpPr>
        <p:spPr>
          <a:xfrm>
            <a:off x="1713974" y="834860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33 d.C.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6265965" y="1237384"/>
            <a:ext cx="1196183" cy="389289"/>
          </a:xfrm>
          <a:prstGeom prst="rect">
            <a:avLst/>
          </a:prstGeom>
        </p:spPr>
        <p:txBody>
          <a:bodyPr vert="horz" lIns="63305" tIns="31652" rIns="63305" bIns="31652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35 - 37 </a:t>
            </a:r>
            <a:r>
              <a:rPr lang="it-IT" sz="1400" b="1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d.C</a:t>
            </a:r>
            <a:endParaRPr lang="it-IT" sz="1400" b="1" u="sng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034885" y="1626673"/>
            <a:ext cx="25303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GALATI 1:11</a:t>
            </a:r>
            <a:r>
              <a:rPr lang="it-IT" sz="1600" b="1" dirty="0"/>
              <a:t> Vi dichiaro, fratelli, che il vangelo da me annunciato non è opera d'uomo; 12 perché io stesso non l'ho ricevuto né l'ho imparato da un uomo, ma l'ho ricevuto per rivelazione di Gesù Cristo.</a:t>
            </a: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1353415" y="4047225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40 </a:t>
            </a:r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d.C.</a:t>
            </a:r>
          </a:p>
        </p:txBody>
      </p:sp>
      <p:cxnSp>
        <p:nvCxnSpPr>
          <p:cNvPr id="12" name="Connettore 2 11"/>
          <p:cNvCxnSpPr/>
          <p:nvPr/>
        </p:nvCxnSpPr>
        <p:spPr>
          <a:xfrm flipV="1">
            <a:off x="2221842" y="4231891"/>
            <a:ext cx="4572000" cy="0"/>
          </a:xfrm>
          <a:prstGeom prst="straightConnector1">
            <a:avLst/>
          </a:prstGeom>
          <a:ln w="31750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2358201" y="3645635"/>
            <a:ext cx="43350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 smtClean="0"/>
              <a:t>ATTI 1:18</a:t>
            </a:r>
            <a:r>
              <a:rPr lang="it-IT" sz="1600" b="1" dirty="0"/>
              <a:t> Poi, dopo tre anni, salii a Gerusalemme per visitare </a:t>
            </a:r>
            <a:r>
              <a:rPr lang="it-IT" sz="1600" b="1" dirty="0" err="1"/>
              <a:t>Cefa</a:t>
            </a:r>
            <a:r>
              <a:rPr lang="it-IT" sz="1600" b="1" dirty="0"/>
              <a:t> e stetti da lui quindici giorni;</a:t>
            </a: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6892217" y="4047225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40 </a:t>
            </a:r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d.C.</a:t>
            </a:r>
          </a:p>
        </p:txBody>
      </p:sp>
      <p:cxnSp>
        <p:nvCxnSpPr>
          <p:cNvPr id="19" name="Connettore 2 18"/>
          <p:cNvCxnSpPr/>
          <p:nvPr/>
        </p:nvCxnSpPr>
        <p:spPr>
          <a:xfrm rot="120000">
            <a:off x="6847613" y="819414"/>
            <a:ext cx="25254" cy="528252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88821" y="1155307"/>
            <a:ext cx="20749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ATTI 2:47 Il </a:t>
            </a:r>
            <a:r>
              <a:rPr lang="it-IT" sz="1600" b="1" dirty="0"/>
              <a:t>Signore aggiungeva ogni giorno alla loro comunità quelli che venivano salvati. 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205394" y="5132428"/>
            <a:ext cx="4676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 smtClean="0"/>
              <a:t>GALATI 2:1</a:t>
            </a:r>
            <a:r>
              <a:rPr lang="it-IT" sz="1600" b="1" dirty="0"/>
              <a:t> Poi, trascorsi quattordici anni, </a:t>
            </a:r>
            <a:endParaRPr lang="it-IT" sz="1600" b="1" dirty="0" smtClean="0"/>
          </a:p>
          <a:p>
            <a:pPr algn="ctr"/>
            <a:r>
              <a:rPr lang="it-IT" sz="1600" b="1" dirty="0" smtClean="0"/>
              <a:t>salii </a:t>
            </a:r>
            <a:r>
              <a:rPr lang="it-IT" sz="1600" b="1" dirty="0"/>
              <a:t>di nuovo a Gerusalemme</a:t>
            </a:r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2239715" y="5789344"/>
            <a:ext cx="4572000" cy="0"/>
          </a:xfrm>
          <a:prstGeom prst="straightConnector1">
            <a:avLst/>
          </a:prstGeom>
          <a:ln w="31750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Titolo 1"/>
          <p:cNvSpPr txBox="1">
            <a:spLocks/>
          </p:cNvSpPr>
          <p:nvPr/>
        </p:nvSpPr>
        <p:spPr>
          <a:xfrm>
            <a:off x="1305497" y="5571689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54 </a:t>
            </a:r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d.C.</a:t>
            </a:r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6882078" y="5581154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54 </a:t>
            </a:r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d.C.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289932" y="5827540"/>
            <a:ext cx="943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GALATI 2:9</a:t>
            </a:r>
            <a:r>
              <a:rPr lang="it-IT" sz="1600" b="1" dirty="0"/>
              <a:t> riconoscendo la grazia che mi era stata accordata, Giacomo, </a:t>
            </a:r>
            <a:r>
              <a:rPr lang="it-IT" sz="1600" b="1" dirty="0" err="1"/>
              <a:t>Cefa</a:t>
            </a:r>
            <a:r>
              <a:rPr lang="it-IT" sz="1600" b="1" dirty="0"/>
              <a:t> e Giovanni, che sono reputati colonne, </a:t>
            </a:r>
            <a:r>
              <a:rPr lang="it-IT" sz="1600" b="1" dirty="0">
                <a:solidFill>
                  <a:schemeClr val="accent6">
                    <a:lumMod val="50000"/>
                  </a:schemeClr>
                </a:solidFill>
              </a:rPr>
              <a:t>diedero a me e a Barnaba la mano in segno di comunione </a:t>
            </a:r>
            <a:r>
              <a:rPr lang="it-IT" sz="1600" b="1" dirty="0"/>
              <a:t>perché </a:t>
            </a:r>
            <a:r>
              <a:rPr lang="it-IT" sz="1600" b="1" dirty="0">
                <a:solidFill>
                  <a:srgbClr val="FF0000"/>
                </a:solidFill>
              </a:rPr>
              <a:t>andassimo noi agli stranieri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7030A0"/>
                </a:solidFill>
              </a:rPr>
              <a:t>ed essi ai circoncisi; </a:t>
            </a:r>
            <a:r>
              <a:rPr lang="it-IT" sz="1600" b="1" dirty="0"/>
              <a:t>10 </a:t>
            </a:r>
            <a:r>
              <a:rPr lang="it-IT" sz="1600" b="1" i="1" u="sng" dirty="0"/>
              <a:t>soltanto ci raccomandarono di ricordarci dei poveri, come ho sempre cercato di fare.</a:t>
            </a:r>
          </a:p>
        </p:txBody>
      </p:sp>
    </p:spTree>
    <p:extLst>
      <p:ext uri="{BB962C8B-B14F-4D97-AF65-F5344CB8AC3E}">
        <p14:creationId xmlns:p14="http://schemas.microsoft.com/office/powerpoint/2010/main" val="343148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63347" y="1317690"/>
            <a:ext cx="3154756" cy="341392"/>
          </a:xfrm>
        </p:spPr>
        <p:txBody>
          <a:bodyPr>
            <a:noAutofit/>
          </a:bodyPr>
          <a:lstStyle/>
          <a:p>
            <a:pPr algn="ctr"/>
            <a:r>
              <a:rPr lang="it-IT" sz="1800" b="1" dirty="0" smtClean="0">
                <a:solidFill>
                  <a:srgbClr val="FF0000"/>
                </a:solidFill>
              </a:rPr>
              <a:t>CONFERENZA DI GERUSALEMME </a:t>
            </a:r>
            <a:br>
              <a:rPr lang="it-IT" sz="1800" b="1" dirty="0" smtClean="0">
                <a:solidFill>
                  <a:srgbClr val="FF0000"/>
                </a:solidFill>
              </a:rPr>
            </a:br>
            <a:r>
              <a:rPr lang="it-IT" sz="1800" b="1" dirty="0" smtClean="0">
                <a:solidFill>
                  <a:srgbClr val="FF0000"/>
                </a:solidFill>
              </a:rPr>
              <a:t>1° CONCILIO</a:t>
            </a:r>
            <a:endParaRPr lang="it-IT" sz="1800" b="1" dirty="0">
              <a:solidFill>
                <a:srgbClr val="FF0000"/>
              </a:solidFill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2580788" y="1110267"/>
            <a:ext cx="53049" cy="5480104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>
            <a:off x="6959125" y="1075620"/>
            <a:ext cx="0" cy="5514751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 txBox="1">
            <a:spLocks/>
          </p:cNvSpPr>
          <p:nvPr/>
        </p:nvSpPr>
        <p:spPr>
          <a:xfrm>
            <a:off x="4316162" y="925605"/>
            <a:ext cx="810327" cy="272098"/>
          </a:xfrm>
          <a:prstGeom prst="rect">
            <a:avLst/>
          </a:prstGeom>
        </p:spPr>
        <p:txBody>
          <a:bodyPr vert="horz" lIns="63305" tIns="31652" rIns="63305" bIns="31652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385" b="1" u="sng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54 </a:t>
            </a:r>
            <a:r>
              <a:rPr lang="it-IT" sz="1385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d.C.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46185" y="356097"/>
            <a:ext cx="2887352" cy="475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/>
              <a:t>CHIESA DI GERUSALEMME</a:t>
            </a:r>
            <a:br>
              <a:rPr lang="it-IT" sz="2000" b="1" dirty="0" smtClean="0"/>
            </a:br>
            <a:r>
              <a:rPr lang="it-IT" sz="2000" b="1" dirty="0" smtClean="0"/>
              <a:t>GIUDAICA</a:t>
            </a:r>
            <a:endParaRPr lang="it-IT" sz="2000" b="1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5665991" y="344207"/>
            <a:ext cx="2363244" cy="475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/>
              <a:t>CHIESA PAOLINA</a:t>
            </a:r>
            <a:br>
              <a:rPr lang="it-IT" sz="2000" b="1" dirty="0" smtClean="0"/>
            </a:br>
            <a:r>
              <a:rPr lang="it-IT" sz="2000" b="1" dirty="0" smtClean="0"/>
              <a:t>DEI GENTILI</a:t>
            </a:r>
            <a:endParaRPr lang="it-IT" sz="2000" b="1" dirty="0"/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3277650" y="1832418"/>
            <a:ext cx="2887352" cy="475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 smtClean="0"/>
              <a:t>CREDENZA</a:t>
            </a:r>
            <a:r>
              <a:rPr lang="it-IT" sz="1600" b="1" dirty="0"/>
              <a:t> </a:t>
            </a:r>
            <a:endParaRPr lang="it-IT" sz="1600" b="1" dirty="0" smtClean="0"/>
          </a:p>
          <a:p>
            <a:pPr algn="ctr"/>
            <a:r>
              <a:rPr lang="it-IT" sz="1600" b="1" dirty="0" smtClean="0"/>
              <a:t>MOSAICA E NOAITICA</a:t>
            </a:r>
          </a:p>
          <a:p>
            <a:pPr algn="ctr"/>
            <a:r>
              <a:rPr lang="it-IT" sz="1600" b="1" dirty="0" smtClean="0"/>
              <a:t>DEI GIUDEI</a:t>
            </a:r>
            <a:endParaRPr lang="it-IT" sz="1600" b="1" dirty="0"/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209329" y="1728503"/>
            <a:ext cx="2280532" cy="263162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5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u="sng" dirty="0" smtClean="0"/>
              <a:t>CREDENZA</a:t>
            </a:r>
            <a:r>
              <a:rPr lang="it-IT" sz="1600" b="1" u="sng" dirty="0"/>
              <a:t> MOSAICA </a:t>
            </a:r>
            <a:r>
              <a:rPr lang="it-IT" sz="1600" b="1" u="sng" dirty="0" smtClean="0">
                <a:solidFill>
                  <a:srgbClr val="FF0000"/>
                </a:solidFill>
              </a:rPr>
              <a:t>diventare ebrei</a:t>
            </a:r>
          </a:p>
          <a:p>
            <a:pPr algn="ctr"/>
            <a:endParaRPr lang="it-IT" sz="1600" b="1" u="sng" dirty="0"/>
          </a:p>
          <a:p>
            <a:pPr algn="ctr"/>
            <a:r>
              <a:rPr lang="it-IT" sz="1600" b="1" dirty="0" smtClean="0"/>
              <a:t>GALATI </a:t>
            </a:r>
            <a:r>
              <a:rPr lang="it-IT" sz="1600" b="1" i="1" dirty="0"/>
              <a:t>15:1 </a:t>
            </a:r>
            <a:endParaRPr lang="it-IT" sz="1600" b="1" i="1" dirty="0" smtClean="0"/>
          </a:p>
          <a:p>
            <a:pPr algn="ctr"/>
            <a:r>
              <a:rPr lang="it-IT" sz="1600" b="1" i="1" dirty="0" smtClean="0"/>
              <a:t>Alcuni</a:t>
            </a:r>
            <a:r>
              <a:rPr lang="it-IT" sz="1600" b="1" i="1" dirty="0"/>
              <a:t>, venuti dalla Giudea, insegnavano ai fratelli, dicendo: «Se voi non siete circoncisi secondo il rito di Mosè, non potete essere salvati</a:t>
            </a:r>
            <a:r>
              <a:rPr lang="it-IT" sz="1600" dirty="0"/>
              <a:t>»</a:t>
            </a:r>
            <a:endParaRPr lang="it-IT" sz="1600" b="1" dirty="0" smtClean="0"/>
          </a:p>
          <a:p>
            <a:pPr algn="ctr"/>
            <a:endParaRPr lang="it-IT" sz="1600" b="1" dirty="0"/>
          </a:p>
        </p:txBody>
      </p:sp>
      <p:sp>
        <p:nvSpPr>
          <p:cNvPr id="18" name="Titolo 1"/>
          <p:cNvSpPr txBox="1">
            <a:spLocks/>
          </p:cNvSpPr>
          <p:nvPr/>
        </p:nvSpPr>
        <p:spPr>
          <a:xfrm>
            <a:off x="2801644" y="4165506"/>
            <a:ext cx="3944131" cy="2619044"/>
          </a:xfrm>
          <a:prstGeom prst="rect">
            <a:avLst/>
          </a:pr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u="sng" dirty="0" smtClean="0"/>
              <a:t>CREDENZA</a:t>
            </a:r>
            <a:r>
              <a:rPr lang="it-IT" sz="1600" b="1" u="sng" dirty="0"/>
              <a:t> </a:t>
            </a:r>
            <a:r>
              <a:rPr lang="it-IT" sz="1600" b="1" u="sng" dirty="0" smtClean="0"/>
              <a:t>NOAITICA </a:t>
            </a:r>
          </a:p>
          <a:p>
            <a:pPr algn="ctr"/>
            <a:r>
              <a:rPr lang="it-IT" sz="1600" b="1" u="sng" dirty="0" smtClean="0">
                <a:solidFill>
                  <a:srgbClr val="00B0F0"/>
                </a:solidFill>
              </a:rPr>
              <a:t>Convertirsi a Dio</a:t>
            </a:r>
          </a:p>
          <a:p>
            <a:pPr algn="ctr"/>
            <a:endParaRPr lang="it-IT" sz="1600" b="1" u="sng" dirty="0"/>
          </a:p>
          <a:p>
            <a:pPr algn="ctr"/>
            <a:r>
              <a:rPr lang="it-IT" sz="1600" b="1" dirty="0" smtClean="0"/>
              <a:t>GALATI 15:19</a:t>
            </a:r>
            <a:r>
              <a:rPr lang="it-IT" sz="1600" dirty="0"/>
              <a:t> </a:t>
            </a:r>
            <a:r>
              <a:rPr lang="it-IT" sz="1600" b="1" dirty="0"/>
              <a:t>Perciò io ritengo che non si debba turbare gli stranieri che si convertono a Dio; 20 ma che si scriva loro di astenersi dalle cose contaminate nei sacrifici agli idoli, dalla fornicazione, dagli animali soffocati, e dal sangue. </a:t>
            </a:r>
            <a:r>
              <a:rPr lang="it-IT" sz="1600" b="1" dirty="0">
                <a:solidFill>
                  <a:srgbClr val="FF0000"/>
                </a:solidFill>
              </a:rPr>
              <a:t>21 Perché Mosè fin dalle antiche generazioni ha in ogni città chi lo predica nelle sinagoghe dove viene letto ogni sabato».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7197753" y="1793406"/>
            <a:ext cx="2318460" cy="255454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it-IT" sz="1600" b="1" dirty="0" smtClean="0"/>
              <a:t>ATTI 15:2</a:t>
            </a:r>
            <a:r>
              <a:rPr lang="it-IT" sz="1600" b="1" dirty="0"/>
              <a:t> E siccome Paolo e Barnaba dissentivano e discutevano vivacemente con loro, fu deciso che Paolo, Barnaba e alcuni altri fratelli salissero a Gerusalemme dagli apostoli e anziani per trattare la questione</a:t>
            </a:r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2297151" y="2709995"/>
            <a:ext cx="4968000" cy="1791"/>
          </a:xfrm>
          <a:prstGeom prst="straightConnector1">
            <a:avLst/>
          </a:prstGeom>
          <a:ln w="127000" cap="flat" cmpd="sng" algn="ctr">
            <a:solidFill>
              <a:srgbClr val="7030A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4757782" y="2515374"/>
            <a:ext cx="0" cy="165013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95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480432" y="3100920"/>
            <a:ext cx="4953000" cy="830997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r>
              <a:rPr lang="it-IT" sz="1600" b="1" u="sng" dirty="0" smtClean="0"/>
              <a:t>Rom 14:17</a:t>
            </a:r>
            <a:r>
              <a:rPr lang="it-IT" sz="1600" dirty="0"/>
              <a:t> </a:t>
            </a:r>
            <a:r>
              <a:rPr lang="it-IT" sz="1600" b="1" dirty="0"/>
              <a:t>perché il regno di Dio non consiste in vivanda né in bevanda, ma è giustizia, pace e gioia nello Spirito Santo.</a:t>
            </a:r>
          </a:p>
        </p:txBody>
      </p:sp>
      <p:sp>
        <p:nvSpPr>
          <p:cNvPr id="9" name="Rettangolo 8"/>
          <p:cNvSpPr/>
          <p:nvPr/>
        </p:nvSpPr>
        <p:spPr>
          <a:xfrm>
            <a:off x="4531857" y="4063656"/>
            <a:ext cx="4953000" cy="2062103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r>
              <a:rPr lang="it-IT" sz="1600" b="1" u="sng" dirty="0" smtClean="0"/>
              <a:t>1 cor.8:7</a:t>
            </a:r>
            <a:r>
              <a:rPr lang="it-IT" sz="1600" b="1" dirty="0"/>
              <a:t> Ma non in tutti è la conoscenza; anzi, alcuni, abituati finora all'idolo, mangiano di quella carne come se fosse una cosa sacrificata a un idolo; e la loro coscienza, essendo debole, ne è contaminata. 8 Ora non è un cibo che ci farà graditi a Dio; se non mangiamo, non abbiamo nulla di meno; e se mangiamo non abbiamo nulla di più. 9 Ma badate che questo vostro diritto non diventi un inciampo per i deboli.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96747" y="1057060"/>
            <a:ext cx="8591757" cy="830997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it-IT" sz="1600" b="1" u="sng" dirty="0" smtClean="0"/>
              <a:t>Romani 2:28</a:t>
            </a:r>
            <a:r>
              <a:rPr lang="it-IT" sz="1600" b="1" dirty="0"/>
              <a:t> Giudeo infatti non è colui che è tale all'esterno; e la circoncisione non è quella esterna, nella carne; 29 ma Giudeo è colui che lo è interiormente; e la circoncisione è quella del cuore, nello spirito, non nella lettera; di un tale Giudeo la lode proviene non dagli uomini, ma da Dio.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2476500" y="178421"/>
            <a:ext cx="4432253" cy="96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CREDENZA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MOSAICA  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2698767" y="2362749"/>
            <a:ext cx="4432253" cy="96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CREDENZA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NOAITICA</a:t>
            </a:r>
          </a:p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48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1245" y="123390"/>
            <a:ext cx="8543925" cy="1325563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 </a:t>
            </a:r>
            <a:r>
              <a:rPr 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d.c.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DISTRUZIONE DEL TEMPIO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6926"/>
            <a:ext cx="5002924" cy="385116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161" y="1616926"/>
            <a:ext cx="4558839" cy="3851166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34045" y="563606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SUPERSTITI FUGGONO E SI AGGREGANO ALLE COMUNITA’ DEI GENTILI CON TEOLOGIA PAOLINA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53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145" y="365127"/>
            <a:ext cx="965900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NEL II SEC D.C. </a:t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VENGONO CANONIZZATE LE LETTERE PAOLINE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(SCRITTE PRIMA DEI VANGELI, DIVENTANDO COSI’ UNICO TESTO DI STUDIO)</a:t>
            </a:r>
            <a:endParaRPr lang="it-IT" sz="2800" b="1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46993" y="1690690"/>
            <a:ext cx="9659007" cy="796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DIVENTANDO PERO’ FONTE DI INTERPRETAZIONI VARIE</a:t>
            </a:r>
            <a:endParaRPr lang="it-IT" sz="2800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22" y="2238703"/>
            <a:ext cx="7900557" cy="4619297"/>
          </a:xfrm>
          <a:prstGeom prst="rect">
            <a:avLst/>
          </a:prstGeom>
        </p:spPr>
      </p:pic>
      <p:cxnSp>
        <p:nvCxnSpPr>
          <p:cNvPr id="7" name="Connettore 2 6"/>
          <p:cNvCxnSpPr/>
          <p:nvPr/>
        </p:nvCxnSpPr>
        <p:spPr>
          <a:xfrm>
            <a:off x="7945821" y="3909848"/>
            <a:ext cx="1639613" cy="1051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30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80754" y="332076"/>
            <a:ext cx="4540957" cy="1325563"/>
          </a:xfrm>
        </p:spPr>
        <p:txBody>
          <a:bodyPr/>
          <a:lstStyle/>
          <a:p>
            <a:r>
              <a:rPr lang="it-IT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PROTESTANTI </a:t>
            </a:r>
            <a:r>
              <a:rPr lang="it-IT" dirty="0" smtClean="0"/>
              <a:t>(NOI)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38131" y="2941238"/>
            <a:ext cx="84389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i="1" dirty="0" smtClean="0">
                <a:solidFill>
                  <a:schemeClr val="accent5">
                    <a:lumMod val="75000"/>
                  </a:schemeClr>
                </a:solidFill>
              </a:rPr>
              <a:t>Non significa che protestavano, ma che non erano a favore della decaduta dottrina e tradizione rituale, </a:t>
            </a:r>
          </a:p>
          <a:p>
            <a:r>
              <a:rPr lang="it-IT" sz="2400" b="1" i="1" dirty="0" smtClean="0">
                <a:solidFill>
                  <a:schemeClr val="accent5">
                    <a:lumMod val="75000"/>
                  </a:schemeClr>
                </a:solidFill>
              </a:rPr>
              <a:t>ma che erano a favore del testo cioè «pro-testo»</a:t>
            </a:r>
          </a:p>
          <a:p>
            <a:endParaRPr lang="it-IT" sz="2400" b="1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400" b="1" i="1" dirty="0" smtClean="0">
                <a:solidFill>
                  <a:schemeClr val="accent5">
                    <a:lumMod val="75000"/>
                  </a:schemeClr>
                </a:solidFill>
              </a:rPr>
              <a:t>Con questo i protestanti ora hanno le lettere ma anche i vangeli e lo </a:t>
            </a:r>
            <a:r>
              <a:rPr lang="it-IT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S.Santo</a:t>
            </a:r>
            <a:r>
              <a:rPr lang="it-IT" sz="2400" b="1" i="1" dirty="0" smtClean="0">
                <a:solidFill>
                  <a:schemeClr val="accent5">
                    <a:lumMod val="75000"/>
                  </a:schemeClr>
                </a:solidFill>
              </a:rPr>
              <a:t> che li aiuta a riconciare un cammino come prima della decaduta, ma purtroppo anche qui è subentrata una sorta di tradizione e credenze inutili che sviano dal vero mandato semplice e potente:</a:t>
            </a:r>
          </a:p>
          <a:p>
            <a:endParaRPr lang="it-IT" sz="2400" b="1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dirty="0" smtClean="0"/>
              <a:t>.</a:t>
            </a:r>
            <a:endParaRPr lang="it-IT" sz="2000" dirty="0"/>
          </a:p>
          <a:p>
            <a:endParaRPr lang="it-IT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738131" y="4624984"/>
            <a:ext cx="84389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400" b="1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2000" b="1" dirty="0" smtClean="0"/>
          </a:p>
          <a:p>
            <a:r>
              <a:rPr lang="it-IT" sz="2000" b="1" dirty="0" smtClean="0"/>
              <a:t>Marco 16:15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E disse loro: «Andate per tutto il mondo, predicate il vangelo a ogni creatura.</a:t>
            </a:r>
          </a:p>
          <a:p>
            <a:endParaRPr lang="it-IT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77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8581" y="546539"/>
            <a:ext cx="5288838" cy="1240220"/>
          </a:xfrm>
        </p:spPr>
        <p:txBody>
          <a:bodyPr>
            <a:normAutofit/>
          </a:bodyPr>
          <a:lstStyle/>
          <a:p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Mandato della chiesa:</a:t>
            </a:r>
            <a:endParaRPr lang="it-I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308581" y="2049517"/>
            <a:ext cx="5194738" cy="2280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0070C0"/>
                </a:solidFill>
              </a:rPr>
              <a:t>ATTI 1:15 </a:t>
            </a:r>
            <a:r>
              <a:rPr lang="it-IT" sz="3200" b="1" dirty="0" smtClean="0">
                <a:solidFill>
                  <a:srgbClr val="0070C0"/>
                </a:solidFill>
              </a:rPr>
              <a:t>FORMAZIONE</a:t>
            </a:r>
          </a:p>
          <a:p>
            <a:endParaRPr lang="it-IT" sz="3200" b="1" dirty="0">
              <a:solidFill>
                <a:srgbClr val="0070C0"/>
              </a:solidFill>
            </a:endParaRPr>
          </a:p>
          <a:p>
            <a:r>
              <a:rPr lang="it-IT" sz="3200" b="1" dirty="0">
                <a:solidFill>
                  <a:srgbClr val="0070C0"/>
                </a:solidFill>
              </a:rPr>
              <a:t>ATTI 2:1   </a:t>
            </a:r>
            <a:r>
              <a:rPr lang="it-IT" sz="3200" b="1" dirty="0" smtClean="0">
                <a:solidFill>
                  <a:srgbClr val="0070C0"/>
                </a:solidFill>
              </a:rPr>
              <a:t>UNZIONE  </a:t>
            </a:r>
          </a:p>
          <a:p>
            <a:endParaRPr lang="it-IT" sz="3200" b="1" dirty="0">
              <a:solidFill>
                <a:srgbClr val="0070C0"/>
              </a:solidFill>
            </a:endParaRPr>
          </a:p>
          <a:p>
            <a:r>
              <a:rPr lang="it-IT" sz="3200" b="1" dirty="0">
                <a:solidFill>
                  <a:srgbClr val="0070C0"/>
                </a:solidFill>
              </a:rPr>
              <a:t>ATTI 2:37 </a:t>
            </a:r>
            <a:r>
              <a:rPr lang="it-IT" sz="3200" b="1" dirty="0" smtClean="0">
                <a:solidFill>
                  <a:srgbClr val="0070C0"/>
                </a:solidFill>
              </a:rPr>
              <a:t>EVANGELIZZAZIONE </a:t>
            </a:r>
            <a:endParaRPr lang="it-IT" sz="3200" b="1" dirty="0">
              <a:solidFill>
                <a:srgbClr val="0070C0"/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53442" y="4688047"/>
            <a:ext cx="81536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400" b="1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2000" b="1" dirty="0" smtClean="0"/>
          </a:p>
          <a:p>
            <a:r>
              <a:rPr lang="it-IT" sz="2000" b="1" u="sng" dirty="0" smtClean="0"/>
              <a:t>Marco 16:15,16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b="1" dirty="0"/>
              <a:t>E disse loro: «Andate per tutto il mondo, predicate il vangelo a ogni </a:t>
            </a:r>
            <a:r>
              <a:rPr lang="it-IT" sz="2000" b="1" dirty="0" smtClean="0"/>
              <a:t>creatura,</a:t>
            </a:r>
            <a:r>
              <a:rPr lang="it-IT" sz="2000" dirty="0"/>
              <a:t> </a:t>
            </a:r>
            <a:r>
              <a:rPr lang="it-IT" sz="2000" b="1" dirty="0"/>
              <a:t>c</a:t>
            </a:r>
            <a:r>
              <a:rPr lang="it-IT" sz="2000" b="1" dirty="0" smtClean="0"/>
              <a:t>hi </a:t>
            </a:r>
            <a:r>
              <a:rPr lang="it-IT" sz="2000" b="1" dirty="0"/>
              <a:t>avrà creduto e sarà stato battezzato sarà salvato; </a:t>
            </a:r>
            <a:endParaRPr lang="it-IT" sz="2000" b="1" dirty="0" smtClean="0"/>
          </a:p>
          <a:p>
            <a:r>
              <a:rPr lang="it-IT" sz="2000" b="1" dirty="0" smtClean="0"/>
              <a:t>ma </a:t>
            </a:r>
            <a:r>
              <a:rPr lang="it-IT" sz="2000" b="1" dirty="0"/>
              <a:t>chi non avrà creduto sarà condannato.</a:t>
            </a:r>
          </a:p>
          <a:p>
            <a:endParaRPr lang="it-IT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02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14E397FB-9A73-4133-8F5A-26296D70C6F5}" vid="{7A8222D4-723F-4598-BFFC-35C00FD403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Nascita della CHIESA</Template>
  <TotalTime>80</TotalTime>
  <Words>273</Words>
  <Application>Microsoft Office PowerPoint</Application>
  <PresentationFormat>A4 (21x29,7 cm)</PresentationFormat>
  <Paragraphs>78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di Office</vt:lpstr>
      <vt:lpstr>ORIGINE DELLA EKKLESIA</vt:lpstr>
      <vt:lpstr>Nascita della CHIESA</vt:lpstr>
      <vt:lpstr>CHIESA DI GERUSALEMME GIUDAICA</vt:lpstr>
      <vt:lpstr>CONFERENZA DI GERUSALEMME  1° CONCILIO</vt:lpstr>
      <vt:lpstr>Presentazione standard di PowerPoint</vt:lpstr>
      <vt:lpstr>70 d.c. DISTRUZIONE DEL TEMPIO</vt:lpstr>
      <vt:lpstr>NEL II SEC D.C.  VENGONO CANONIZZATE LE LETTERE PAOLINE (SCRITTE PRIMA DEI VANGELI, DIVENTANDO COSI’ UNICO TESTO DI STUDIO)</vt:lpstr>
      <vt:lpstr>PROTESTANTI (NOI)</vt:lpstr>
      <vt:lpstr>Mandato della chiesa: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Nascita della CHIESA</dc:title>
  <dc:creator>gianco antino</dc:creator>
  <cp:lastModifiedBy>gianco antino</cp:lastModifiedBy>
  <cp:revision>10</cp:revision>
  <dcterms:created xsi:type="dcterms:W3CDTF">2018-05-31T09:44:01Z</dcterms:created>
  <dcterms:modified xsi:type="dcterms:W3CDTF">2018-06-15T09:02:40Z</dcterms:modified>
</cp:coreProperties>
</file>